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7" r:id="rId2"/>
  </p:sldMasterIdLst>
  <p:notesMasterIdLst>
    <p:notesMasterId r:id="rId60"/>
  </p:notesMasterIdLst>
  <p:handoutMasterIdLst>
    <p:handoutMasterId r:id="rId61"/>
  </p:handoutMasterIdLst>
  <p:sldIdLst>
    <p:sldId id="256" r:id="rId3"/>
    <p:sldId id="262" r:id="rId4"/>
    <p:sldId id="257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0" r:id="rId19"/>
    <p:sldId id="301" r:id="rId20"/>
    <p:sldId id="302" r:id="rId21"/>
    <p:sldId id="303" r:id="rId22"/>
    <p:sldId id="304" r:id="rId23"/>
    <p:sldId id="305" r:id="rId24"/>
    <p:sldId id="306" r:id="rId25"/>
    <p:sldId id="307" r:id="rId26"/>
    <p:sldId id="308" r:id="rId27"/>
    <p:sldId id="309" r:id="rId28"/>
    <p:sldId id="310" r:id="rId29"/>
    <p:sldId id="311" r:id="rId30"/>
    <p:sldId id="312" r:id="rId31"/>
    <p:sldId id="313" r:id="rId32"/>
    <p:sldId id="314" r:id="rId33"/>
    <p:sldId id="315" r:id="rId34"/>
    <p:sldId id="316" r:id="rId35"/>
    <p:sldId id="317" r:id="rId36"/>
    <p:sldId id="318" r:id="rId37"/>
    <p:sldId id="319" r:id="rId38"/>
    <p:sldId id="320" r:id="rId39"/>
    <p:sldId id="321" r:id="rId40"/>
    <p:sldId id="322" r:id="rId41"/>
    <p:sldId id="323" r:id="rId42"/>
    <p:sldId id="324" r:id="rId43"/>
    <p:sldId id="325" r:id="rId44"/>
    <p:sldId id="326" r:id="rId45"/>
    <p:sldId id="327" r:id="rId46"/>
    <p:sldId id="328" r:id="rId47"/>
    <p:sldId id="329" r:id="rId48"/>
    <p:sldId id="330" r:id="rId49"/>
    <p:sldId id="331" r:id="rId50"/>
    <p:sldId id="332" r:id="rId51"/>
    <p:sldId id="333" r:id="rId52"/>
    <p:sldId id="334" r:id="rId53"/>
    <p:sldId id="335" r:id="rId54"/>
    <p:sldId id="336" r:id="rId55"/>
    <p:sldId id="337" r:id="rId56"/>
    <p:sldId id="338" r:id="rId57"/>
    <p:sldId id="339" r:id="rId58"/>
    <p:sldId id="340" r:id="rId5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721" autoAdjust="0"/>
  </p:normalViewPr>
  <p:slideViewPr>
    <p:cSldViewPr snapToGrid="0" showGuides="1">
      <p:cViewPr>
        <p:scale>
          <a:sx n="38" d="100"/>
          <a:sy n="38" d="100"/>
        </p:scale>
        <p:origin x="-1926" y="-8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578"/>
    </p:cViewPr>
  </p:sorterViewPr>
  <p:notesViewPr>
    <p:cSldViewPr snapToGrid="0" showGuides="1">
      <p:cViewPr varScale="1">
        <p:scale>
          <a:sx n="65" d="100"/>
          <a:sy n="65" d="100"/>
        </p:scale>
        <p:origin x="1848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47117E-D58A-422A-A81B-362E9F2EA265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38575-B761-4121-A7E4-457BB62656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9646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552672-2D72-42C2-B0B5-4CADDCB794C9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BA502-DDEA-4552-B72A-9C62FF6620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134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663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896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873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ame Bo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32703" y="357393"/>
            <a:ext cx="2099258" cy="914400"/>
          </a:xfr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332703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332703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0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332703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33" hasCustomPrompt="1"/>
          </p:nvPr>
        </p:nvSpPr>
        <p:spPr>
          <a:xfrm>
            <a:off x="332703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38" hasCustomPrompt="1"/>
          </p:nvPr>
        </p:nvSpPr>
        <p:spPr>
          <a:xfrm>
            <a:off x="332703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2689537" y="357393"/>
            <a:ext cx="2099258" cy="914400"/>
          </a:xfr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2689537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2689537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29" hasCustomPrompt="1"/>
          </p:nvPr>
        </p:nvSpPr>
        <p:spPr>
          <a:xfrm>
            <a:off x="2689537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6" name="Text Placeholder 7"/>
          <p:cNvSpPr>
            <a:spLocks noGrp="1"/>
          </p:cNvSpPr>
          <p:nvPr>
            <p:ph type="body" sz="quarter" idx="34" hasCustomPrompt="1"/>
          </p:nvPr>
        </p:nvSpPr>
        <p:spPr>
          <a:xfrm>
            <a:off x="2689537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2689537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5046371" y="357393"/>
            <a:ext cx="2099258" cy="914400"/>
          </a:xfr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5046371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25" hasCustomPrompt="1"/>
          </p:nvPr>
        </p:nvSpPr>
        <p:spPr>
          <a:xfrm>
            <a:off x="5046371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2" name="Text Placeholder 7"/>
          <p:cNvSpPr>
            <a:spLocks noGrp="1"/>
          </p:cNvSpPr>
          <p:nvPr>
            <p:ph type="body" sz="quarter" idx="30" hasCustomPrompt="1"/>
          </p:nvPr>
        </p:nvSpPr>
        <p:spPr>
          <a:xfrm>
            <a:off x="5046371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35" hasCustomPrompt="1"/>
          </p:nvPr>
        </p:nvSpPr>
        <p:spPr>
          <a:xfrm>
            <a:off x="5046371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5046371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7403205" y="357393"/>
            <a:ext cx="2099258" cy="914400"/>
          </a:xfr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7403205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7403205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31" hasCustomPrompt="1"/>
          </p:nvPr>
        </p:nvSpPr>
        <p:spPr>
          <a:xfrm>
            <a:off x="7403205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36" hasCustomPrompt="1"/>
          </p:nvPr>
        </p:nvSpPr>
        <p:spPr>
          <a:xfrm>
            <a:off x="7403205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7403205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760039" y="357393"/>
            <a:ext cx="2099258" cy="914400"/>
          </a:xfrm>
          <a:solidFill>
            <a:schemeClr val="accent5"/>
          </a:solidFill>
          <a:ln>
            <a:solidFill>
              <a:schemeClr val="accent5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9760039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27" hasCustomPrompt="1"/>
          </p:nvPr>
        </p:nvSpPr>
        <p:spPr>
          <a:xfrm>
            <a:off x="9760039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9760039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37" hasCustomPrompt="1"/>
          </p:nvPr>
        </p:nvSpPr>
        <p:spPr>
          <a:xfrm>
            <a:off x="9760039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4" name="Text Placeholder 7"/>
          <p:cNvSpPr>
            <a:spLocks noGrp="1"/>
          </p:cNvSpPr>
          <p:nvPr>
            <p:ph type="body" sz="quarter" idx="42" hasCustomPrompt="1"/>
          </p:nvPr>
        </p:nvSpPr>
        <p:spPr>
          <a:xfrm>
            <a:off x="9760039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3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You can type your own categories and points values in this game board.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slides we’ve provided.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a points box to go to that question,</a:t>
            </a:r>
            <a:r>
              <a:rPr lang="en-US" sz="1600" baseline="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then </a:t>
            </a: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to</a:t>
            </a:r>
            <a:r>
              <a:rPr lang="en-US" sz="1600" baseline="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move to the answer slide</a:t>
            </a: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the left triangle to return to this game board slide. </a:t>
            </a:r>
          </a:p>
        </p:txBody>
      </p:sp>
    </p:spTree>
    <p:extLst>
      <p:ext uri="{BB962C8B-B14F-4D97-AF65-F5344CB8AC3E}">
        <p14:creationId xmlns:p14="http://schemas.microsoft.com/office/powerpoint/2010/main" val="383076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1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12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left triangle to return to the game board slide. 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14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229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60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2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110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39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755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3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985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0581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6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660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4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55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610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86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5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96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Questions">
    <p:bg>
      <p:bgPr>
        <a:solidFill>
          <a:schemeClr val="bg2">
            <a:alpha val="9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40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521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694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68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281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112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637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875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988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1A184-F35B-4AFC-AC27-402630BF31EA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347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  <p:sldLayoutId id="2147483695" r:id="rId18"/>
    <p:sldLayoutId id="2147483696" r:id="rId19"/>
    <p:sldLayoutId id="2147483697" r:id="rId20"/>
    <p:sldLayoutId id="2147483698" r:id="rId21"/>
    <p:sldLayoutId id="2147483699" r:id="rId22"/>
    <p:sldLayoutId id="2147483700" r:id="rId23"/>
    <p:sldLayoutId id="2147483701" r:id="rId24"/>
    <p:sldLayoutId id="2147483702" r:id="rId25"/>
    <p:sldLayoutId id="2147483703" r:id="rId26"/>
    <p:sldLayoutId id="2147483704" r:id="rId2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slide" Target="slide27.xml"/><Relationship Id="rId18" Type="http://schemas.openxmlformats.org/officeDocument/2006/relationships/slide" Target="slide38.xml"/><Relationship Id="rId26" Type="http://schemas.openxmlformats.org/officeDocument/2006/relationships/slide" Target="slide55.xml"/><Relationship Id="rId3" Type="http://schemas.openxmlformats.org/officeDocument/2006/relationships/slide" Target="slide5.xml"/><Relationship Id="rId21" Type="http://schemas.openxmlformats.org/officeDocument/2006/relationships/slide" Target="slide44.xml"/><Relationship Id="rId7" Type="http://schemas.openxmlformats.org/officeDocument/2006/relationships/slide" Target="slide14.xml"/><Relationship Id="rId12" Type="http://schemas.openxmlformats.org/officeDocument/2006/relationships/slide" Target="slide25.xml"/><Relationship Id="rId17" Type="http://schemas.openxmlformats.org/officeDocument/2006/relationships/slide" Target="slide36.xml"/><Relationship Id="rId25" Type="http://schemas.openxmlformats.org/officeDocument/2006/relationships/slide" Target="slide53.xml"/><Relationship Id="rId2" Type="http://schemas.openxmlformats.org/officeDocument/2006/relationships/slide" Target="slide3.xml"/><Relationship Id="rId16" Type="http://schemas.openxmlformats.org/officeDocument/2006/relationships/slide" Target="slide33.xml"/><Relationship Id="rId20" Type="http://schemas.openxmlformats.org/officeDocument/2006/relationships/slide" Target="slide42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1.xml"/><Relationship Id="rId11" Type="http://schemas.openxmlformats.org/officeDocument/2006/relationships/slide" Target="slide22.xml"/><Relationship Id="rId24" Type="http://schemas.openxmlformats.org/officeDocument/2006/relationships/slide" Target="slide51.xml"/><Relationship Id="rId5" Type="http://schemas.openxmlformats.org/officeDocument/2006/relationships/slide" Target="slide9.xml"/><Relationship Id="rId15" Type="http://schemas.openxmlformats.org/officeDocument/2006/relationships/slide" Target="slide31.xml"/><Relationship Id="rId23" Type="http://schemas.openxmlformats.org/officeDocument/2006/relationships/slide" Target="slide49.xml"/><Relationship Id="rId10" Type="http://schemas.openxmlformats.org/officeDocument/2006/relationships/slide" Target="slide20.xml"/><Relationship Id="rId19" Type="http://schemas.openxmlformats.org/officeDocument/2006/relationships/slide" Target="slide40.xml"/><Relationship Id="rId4" Type="http://schemas.openxmlformats.org/officeDocument/2006/relationships/slide" Target="slide7.xml"/><Relationship Id="rId9" Type="http://schemas.openxmlformats.org/officeDocument/2006/relationships/slide" Target="slide18.xml"/><Relationship Id="rId14" Type="http://schemas.openxmlformats.org/officeDocument/2006/relationships/slide" Target="slide29.xml"/><Relationship Id="rId22" Type="http://schemas.openxmlformats.org/officeDocument/2006/relationships/slide" Target="slide4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EA0qxhR2oOk" TargetMode="External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 Placeholder 6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128" name="Text Placeholder 12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10</a:t>
            </a:r>
            <a:endParaRPr lang="en-US" dirty="0"/>
          </a:p>
        </p:txBody>
      </p:sp>
      <p:sp>
        <p:nvSpPr>
          <p:cNvPr id="133" name="Text Placeholder 132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sldjump"/>
              </a:rPr>
              <a:t>20</a:t>
            </a:r>
            <a:endParaRPr lang="en-US" dirty="0"/>
          </a:p>
        </p:txBody>
      </p:sp>
      <p:sp>
        <p:nvSpPr>
          <p:cNvPr id="138" name="Text Placeholder 13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smtClean="0">
                <a:hlinkClick r:id="rId4" action="ppaction://hlinksldjump"/>
              </a:rPr>
              <a:t>30</a:t>
            </a:r>
            <a:endParaRPr lang="en-US" dirty="0"/>
          </a:p>
        </p:txBody>
      </p:sp>
      <p:sp>
        <p:nvSpPr>
          <p:cNvPr id="143" name="Text Placeholder 142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en-US" dirty="0" smtClean="0">
                <a:hlinkClick r:id="rId5" action="ppaction://hlinksldjump"/>
              </a:rPr>
              <a:t>40</a:t>
            </a:r>
            <a:endParaRPr lang="en-US" dirty="0"/>
          </a:p>
        </p:txBody>
      </p:sp>
      <p:sp>
        <p:nvSpPr>
          <p:cNvPr id="148" name="Text Placeholder 147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r>
              <a:rPr lang="en-US" dirty="0" smtClean="0">
                <a:hlinkClick r:id="rId6" action="ppaction://hlinksldjump"/>
              </a:rPr>
              <a:t>50</a:t>
            </a:r>
            <a:endParaRPr lang="en-US" dirty="0"/>
          </a:p>
        </p:txBody>
      </p:sp>
      <p:sp>
        <p:nvSpPr>
          <p:cNvPr id="64" name="Text Placeholder 6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mtClean="0"/>
              <a:t>Category 2</a:t>
            </a:r>
            <a:endParaRPr lang="en-US" dirty="0"/>
          </a:p>
        </p:txBody>
      </p:sp>
      <p:sp>
        <p:nvSpPr>
          <p:cNvPr id="129" name="Text Placeholder 12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 smtClean="0">
                <a:hlinkClick r:id="rId7" action="ppaction://hlinksldjump"/>
              </a:rPr>
              <a:t>10</a:t>
            </a:r>
            <a:endParaRPr lang="en-US" dirty="0"/>
          </a:p>
        </p:txBody>
      </p:sp>
      <p:sp>
        <p:nvSpPr>
          <p:cNvPr id="134" name="Text Placeholder 13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 smtClean="0">
                <a:hlinkClick r:id="rId8" action="ppaction://hlinksldjump"/>
              </a:rPr>
              <a:t>20</a:t>
            </a:r>
            <a:endParaRPr lang="en-US" dirty="0"/>
          </a:p>
        </p:txBody>
      </p:sp>
      <p:sp>
        <p:nvSpPr>
          <p:cNvPr id="139" name="Text Placeholder 13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en-US" dirty="0" smtClean="0">
                <a:hlinkClick r:id="rId9" action="ppaction://hlinksldjump"/>
              </a:rPr>
              <a:t>30</a:t>
            </a:r>
            <a:endParaRPr lang="en-US" dirty="0"/>
          </a:p>
        </p:txBody>
      </p:sp>
      <p:sp>
        <p:nvSpPr>
          <p:cNvPr id="144" name="Text Placeholder 143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dirty="0" smtClean="0">
                <a:hlinkClick r:id="rId10" action="ppaction://hlinksldjump"/>
              </a:rPr>
              <a:t>40</a:t>
            </a:r>
            <a:endParaRPr lang="en-US" dirty="0"/>
          </a:p>
        </p:txBody>
      </p:sp>
      <p:sp>
        <p:nvSpPr>
          <p:cNvPr id="149" name="Text Placeholder 148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en-US" dirty="0" smtClean="0">
                <a:hlinkClick r:id="rId11" action="ppaction://hlinksldjump"/>
              </a:rPr>
              <a:t>50</a:t>
            </a:r>
            <a:endParaRPr lang="en-US" dirty="0"/>
          </a:p>
        </p:txBody>
      </p:sp>
      <p:sp>
        <p:nvSpPr>
          <p:cNvPr id="65" name="Text Placeholder 6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smtClean="0"/>
              <a:t>Category 3</a:t>
            </a:r>
            <a:endParaRPr lang="en-US" dirty="0"/>
          </a:p>
        </p:txBody>
      </p:sp>
      <p:sp>
        <p:nvSpPr>
          <p:cNvPr id="130" name="Text Placeholder 129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 smtClean="0">
                <a:hlinkClick r:id="rId12" action="ppaction://hlinksldjump"/>
              </a:rPr>
              <a:t>10</a:t>
            </a:r>
            <a:endParaRPr lang="en-US" dirty="0"/>
          </a:p>
        </p:txBody>
      </p:sp>
      <p:sp>
        <p:nvSpPr>
          <p:cNvPr id="135" name="Text Placeholder 13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>
                <a:hlinkClick r:id="rId13" action="ppaction://hlinksldjump"/>
              </a:rPr>
              <a:t>20</a:t>
            </a:r>
            <a:endParaRPr lang="en-US" dirty="0"/>
          </a:p>
        </p:txBody>
      </p:sp>
      <p:sp>
        <p:nvSpPr>
          <p:cNvPr id="140" name="Text Placeholder 13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dirty="0" smtClean="0">
                <a:hlinkClick r:id="rId14" action="ppaction://hlinksldjump"/>
              </a:rPr>
              <a:t>30</a:t>
            </a:r>
            <a:endParaRPr lang="en-US" dirty="0"/>
          </a:p>
        </p:txBody>
      </p:sp>
      <p:sp>
        <p:nvSpPr>
          <p:cNvPr id="145" name="Text Placeholder 144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US" dirty="0" smtClean="0">
                <a:hlinkClick r:id="rId15" action="ppaction://hlinksldjump"/>
              </a:rPr>
              <a:t>40</a:t>
            </a:r>
            <a:endParaRPr lang="en-US" dirty="0"/>
          </a:p>
        </p:txBody>
      </p:sp>
      <p:sp>
        <p:nvSpPr>
          <p:cNvPr id="150" name="Text Placeholder 149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en-US" dirty="0" smtClean="0">
                <a:hlinkClick r:id="rId16" action="ppaction://hlinksldjump"/>
              </a:rPr>
              <a:t>50</a:t>
            </a:r>
            <a:endParaRPr lang="en-US" dirty="0"/>
          </a:p>
        </p:txBody>
      </p:sp>
      <p:sp>
        <p:nvSpPr>
          <p:cNvPr id="66" name="Text Placeholder 6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Category 4</a:t>
            </a:r>
            <a:endParaRPr lang="en-US" dirty="0"/>
          </a:p>
        </p:txBody>
      </p:sp>
      <p:sp>
        <p:nvSpPr>
          <p:cNvPr id="131" name="Text Placeholder 130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 smtClean="0">
                <a:hlinkClick r:id="rId17" action="ppaction://hlinksldjump"/>
              </a:rPr>
              <a:t>10</a:t>
            </a:r>
            <a:endParaRPr lang="en-US" dirty="0"/>
          </a:p>
        </p:txBody>
      </p:sp>
      <p:sp>
        <p:nvSpPr>
          <p:cNvPr id="136" name="Text Placeholder 13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dirty="0" smtClean="0">
                <a:hlinkClick r:id="rId18" action="ppaction://hlinksldjump"/>
              </a:rPr>
              <a:t>20</a:t>
            </a:r>
            <a:endParaRPr lang="en-US" dirty="0"/>
          </a:p>
        </p:txBody>
      </p:sp>
      <p:sp>
        <p:nvSpPr>
          <p:cNvPr id="141" name="Text Placeholder 140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en-US" dirty="0" smtClean="0">
                <a:hlinkClick r:id="rId19" action="ppaction://hlinksldjump"/>
              </a:rPr>
              <a:t>30</a:t>
            </a:r>
            <a:endParaRPr lang="en-US" dirty="0"/>
          </a:p>
        </p:txBody>
      </p:sp>
      <p:sp>
        <p:nvSpPr>
          <p:cNvPr id="146" name="Text Placeholder 145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lang="en-US" dirty="0" smtClean="0">
                <a:hlinkClick r:id="rId20" action="ppaction://hlinksldjump"/>
              </a:rPr>
              <a:t>40</a:t>
            </a:r>
            <a:endParaRPr lang="en-US" dirty="0"/>
          </a:p>
        </p:txBody>
      </p:sp>
      <p:sp>
        <p:nvSpPr>
          <p:cNvPr id="151" name="Text Placeholder 150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r>
              <a:rPr lang="en-US" dirty="0" smtClean="0">
                <a:hlinkClick r:id="rId21" action="ppaction://hlinksldjump"/>
              </a:rPr>
              <a:t>50</a:t>
            </a:r>
            <a:endParaRPr lang="en-US" dirty="0"/>
          </a:p>
        </p:txBody>
      </p:sp>
      <p:sp>
        <p:nvSpPr>
          <p:cNvPr id="67" name="Text Placeholder 6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smtClean="0"/>
              <a:t>Category 5</a:t>
            </a:r>
            <a:endParaRPr lang="en-US" dirty="0"/>
          </a:p>
        </p:txBody>
      </p:sp>
      <p:sp>
        <p:nvSpPr>
          <p:cNvPr id="132" name="Text Placeholder 131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 smtClean="0">
                <a:hlinkClick r:id="rId22" action="ppaction://hlinksldjump"/>
              </a:rPr>
              <a:t>10</a:t>
            </a:r>
            <a:endParaRPr lang="en-US" dirty="0"/>
          </a:p>
        </p:txBody>
      </p:sp>
      <p:sp>
        <p:nvSpPr>
          <p:cNvPr id="137" name="Text Placeholder 13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dirty="0" smtClean="0">
                <a:hlinkClick r:id="rId23" action="ppaction://hlinksldjump"/>
              </a:rPr>
              <a:t>20</a:t>
            </a:r>
            <a:endParaRPr lang="en-US" dirty="0"/>
          </a:p>
        </p:txBody>
      </p:sp>
      <p:sp>
        <p:nvSpPr>
          <p:cNvPr id="142" name="Text Placeholder 141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dirty="0" smtClean="0">
                <a:hlinkClick r:id="rId24" action="ppaction://hlinksldjump"/>
              </a:rPr>
              <a:t>30</a:t>
            </a:r>
            <a:endParaRPr lang="en-US" dirty="0"/>
          </a:p>
        </p:txBody>
      </p:sp>
      <p:sp>
        <p:nvSpPr>
          <p:cNvPr id="147" name="Text Placeholder 146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dirty="0" smtClean="0">
                <a:hlinkClick r:id="rId25" action="ppaction://hlinksldjump"/>
              </a:rPr>
              <a:t>40</a:t>
            </a:r>
            <a:endParaRPr lang="en-US" dirty="0"/>
          </a:p>
        </p:txBody>
      </p:sp>
      <p:sp>
        <p:nvSpPr>
          <p:cNvPr id="152" name="Text Placeholder 151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r>
              <a:rPr lang="en-US" dirty="0" smtClean="0">
                <a:hlinkClick r:id="rId26" action="ppaction://hlinksldjump"/>
              </a:rPr>
              <a:t>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46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562708"/>
            <a:ext cx="9717275" cy="51014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You cross a heterozygous tall, Homozygous green (D) with a heterozygous tall, homozygous yellow (R).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What are the genotypes of the parents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</a:p>
          <a:p>
            <a:pPr lvl="0">
              <a:lnSpc>
                <a:spcPct val="150000"/>
              </a:lnSpc>
            </a:pP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Tt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GG X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Ttgg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= </a:t>
            </a:r>
            <a:r>
              <a:rPr lang="en-US" b="1" dirty="0" smtClean="0">
                <a:solidFill>
                  <a:srgbClr val="FF0000"/>
                </a:solidFill>
              </a:rPr>
              <a:t>TG, TG, </a:t>
            </a:r>
            <a:r>
              <a:rPr lang="en-US" b="1" dirty="0" err="1" smtClean="0">
                <a:solidFill>
                  <a:srgbClr val="FF0000"/>
                </a:solidFill>
              </a:rPr>
              <a:t>tG</a:t>
            </a:r>
            <a:r>
              <a:rPr lang="en-US" b="1" dirty="0" smtClean="0">
                <a:solidFill>
                  <a:srgbClr val="FF0000"/>
                </a:solidFill>
              </a:rPr>
              <a:t>, </a:t>
            </a:r>
            <a:r>
              <a:rPr lang="en-US" b="1" dirty="0" err="1" smtClean="0">
                <a:solidFill>
                  <a:srgbClr val="FF0000"/>
                </a:solidFill>
              </a:rPr>
              <a:t>tG</a:t>
            </a:r>
            <a:r>
              <a:rPr lang="en-US" b="1" dirty="0" smtClean="0">
                <a:solidFill>
                  <a:srgbClr val="FF0000"/>
                </a:solidFill>
              </a:rPr>
              <a:t> X </a:t>
            </a:r>
            <a:r>
              <a:rPr lang="en-US" b="1" dirty="0" err="1" smtClean="0">
                <a:solidFill>
                  <a:srgbClr val="FF0000"/>
                </a:solidFill>
              </a:rPr>
              <a:t>Tg</a:t>
            </a:r>
            <a:r>
              <a:rPr lang="en-US" b="1" dirty="0" smtClean="0">
                <a:solidFill>
                  <a:srgbClr val="FF0000"/>
                </a:solidFill>
              </a:rPr>
              <a:t>, </a:t>
            </a:r>
            <a:r>
              <a:rPr lang="en-US" b="1" dirty="0" err="1" smtClean="0">
                <a:solidFill>
                  <a:srgbClr val="FF0000"/>
                </a:solidFill>
              </a:rPr>
              <a:t>Tg</a:t>
            </a:r>
            <a:r>
              <a:rPr lang="en-US" b="1" dirty="0" smtClean="0">
                <a:solidFill>
                  <a:srgbClr val="FF0000"/>
                </a:solidFill>
              </a:rPr>
              <a:t>, </a:t>
            </a:r>
            <a:r>
              <a:rPr lang="en-US" b="1" dirty="0" err="1" smtClean="0">
                <a:solidFill>
                  <a:srgbClr val="FF0000"/>
                </a:solidFill>
              </a:rPr>
              <a:t>tg</a:t>
            </a:r>
            <a:r>
              <a:rPr lang="en-US" b="1" dirty="0" smtClean="0">
                <a:solidFill>
                  <a:srgbClr val="FF0000"/>
                </a:solidFill>
              </a:rPr>
              <a:t>, </a:t>
            </a:r>
            <a:r>
              <a:rPr lang="en-US" b="1" dirty="0" err="1" smtClean="0">
                <a:solidFill>
                  <a:srgbClr val="FF0000"/>
                </a:solidFill>
              </a:rPr>
              <a:t>tg</a:t>
            </a:r>
            <a:endParaRPr lang="en-US" b="1" dirty="0">
              <a:solidFill>
                <a:srgbClr val="FF0000"/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Fill in the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chart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are the genotype/phenotype ratios?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73723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5260" y="2874226"/>
            <a:ext cx="2961967" cy="1545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1345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03385"/>
            <a:ext cx="9740721" cy="433753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Transgenic Organism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Are produced by recombinant DNA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Are Genetically Engineered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Are called GMO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All of these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7170" name="Picture 2" descr="https://encrypted-tbn1.gstatic.com/images?q=tbn:ANd9GcRm1-nhB6Izcu8QH6jZn_BZXRNOwc9mSmgQNL4LtbFgaOkeRXuM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7001" y="2765884"/>
            <a:ext cx="3765550" cy="2820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080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03384"/>
            <a:ext cx="9576599" cy="445476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Transgenic Organism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Are produced by recombinant DNA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Are Genetically Engineered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Are called GMO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All of these</a:t>
            </a: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262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5" name="Picture 2" descr="https://encrypted-tbn1.gstatic.com/images?q=tbn:ANd9GcRm1-nhB6Izcu8QH6jZn_BZXRNOwc9mSmgQNL4LtbFgaOkeRXuM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7001" y="2765884"/>
            <a:ext cx="3765550" cy="2820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2026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2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962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03385"/>
            <a:ext cx="9553153" cy="4360984"/>
          </a:xfrm>
        </p:spPr>
        <p:txBody>
          <a:bodyPr/>
          <a:lstStyle/>
          <a:p>
            <a:r>
              <a:rPr lang="en-US" sz="2800" dirty="0"/>
              <a:t>Use the following information to solve the questions below.</a:t>
            </a:r>
          </a:p>
          <a:p>
            <a:r>
              <a:rPr lang="en-US" sz="2800" b="1" dirty="0"/>
              <a:t>T = able to roll the tongue	t = unable to roll the tongue</a:t>
            </a:r>
          </a:p>
          <a:p>
            <a:r>
              <a:rPr lang="en-US" sz="2800" dirty="0"/>
              <a:t> </a:t>
            </a:r>
          </a:p>
          <a:p>
            <a:r>
              <a:rPr lang="en-US" sz="2800" b="1" dirty="0"/>
              <a:t>What is the probability that a child will be </a:t>
            </a:r>
            <a:r>
              <a:rPr lang="en-US" sz="2800" b="1" u="sng" dirty="0"/>
              <a:t>able</a:t>
            </a:r>
            <a:r>
              <a:rPr lang="en-US" sz="2800" b="1" dirty="0"/>
              <a:t> to roll her tongue if…</a:t>
            </a:r>
            <a:endParaRPr lang="en-US" sz="2800" dirty="0"/>
          </a:p>
          <a:p>
            <a:pPr lvl="0"/>
            <a:r>
              <a:rPr lang="en-US" b="1" dirty="0"/>
              <a:t>O</a:t>
            </a:r>
            <a:r>
              <a:rPr lang="en-US" b="1" dirty="0" smtClean="0"/>
              <a:t>ne </a:t>
            </a:r>
            <a:r>
              <a:rPr lang="en-US" b="1" dirty="0"/>
              <a:t>parent is homozygous dominant and the other can’t roll their tongue</a:t>
            </a:r>
            <a:r>
              <a:rPr lang="en-US" b="1" dirty="0" smtClean="0"/>
              <a:t>?</a:t>
            </a:r>
            <a:endParaRPr lang="en-US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8246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999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314522"/>
            <a:ext cx="9506260" cy="4592015"/>
          </a:xfrm>
        </p:spPr>
        <p:txBody>
          <a:bodyPr/>
          <a:lstStyle/>
          <a:p>
            <a:r>
              <a:rPr lang="en-US" sz="2800" b="1" dirty="0" smtClean="0"/>
              <a:t>T </a:t>
            </a:r>
            <a:r>
              <a:rPr lang="en-US" sz="2800" b="1" dirty="0"/>
              <a:t>= able to roll the tongue	t = unable to roll the tongue</a:t>
            </a:r>
          </a:p>
          <a:p>
            <a:r>
              <a:rPr lang="en-US" sz="2800" dirty="0"/>
              <a:t> </a:t>
            </a:r>
          </a:p>
          <a:p>
            <a:r>
              <a:rPr lang="en-US" sz="2800" b="1" dirty="0"/>
              <a:t>What is the probability that a child will be </a:t>
            </a:r>
            <a:r>
              <a:rPr lang="en-US" sz="2800" b="1" u="sng" dirty="0"/>
              <a:t>able</a:t>
            </a:r>
            <a:r>
              <a:rPr lang="en-US" sz="2800" b="1" dirty="0"/>
              <a:t> to roll her tongue if…</a:t>
            </a:r>
            <a:endParaRPr lang="en-US" sz="2800" dirty="0"/>
          </a:p>
          <a:p>
            <a:pPr lvl="0"/>
            <a:r>
              <a:rPr lang="en-US" b="1" dirty="0" smtClean="0"/>
              <a:t>One </a:t>
            </a:r>
            <a:r>
              <a:rPr lang="en-US" b="1" dirty="0"/>
              <a:t>parent is homozygous </a:t>
            </a:r>
            <a:r>
              <a:rPr lang="en-US" b="1" dirty="0" smtClean="0"/>
              <a:t>dominant </a:t>
            </a:r>
            <a:r>
              <a:rPr lang="en-US" b="1" dirty="0" smtClean="0">
                <a:solidFill>
                  <a:srgbClr val="FF0000"/>
                </a:solidFill>
              </a:rPr>
              <a:t>(TT) </a:t>
            </a:r>
            <a:r>
              <a:rPr lang="en-US" b="1" dirty="0"/>
              <a:t>and the other can’t roll their </a:t>
            </a:r>
            <a:r>
              <a:rPr lang="en-US" b="1" dirty="0" smtClean="0"/>
              <a:t>tongue </a:t>
            </a:r>
            <a:r>
              <a:rPr lang="en-US" sz="2800" b="1" dirty="0" smtClean="0">
                <a:solidFill>
                  <a:srgbClr val="FF0000"/>
                </a:solidFill>
              </a:rPr>
              <a:t>(</a:t>
            </a:r>
            <a:r>
              <a:rPr lang="en-US" sz="2800" b="1" dirty="0" err="1" smtClean="0">
                <a:solidFill>
                  <a:srgbClr val="FF0000"/>
                </a:solidFill>
              </a:rPr>
              <a:t>tt</a:t>
            </a:r>
            <a:r>
              <a:rPr lang="en-US" sz="2800" b="1" dirty="0" smtClean="0">
                <a:solidFill>
                  <a:srgbClr val="FF0000"/>
                </a:solidFill>
              </a:rPr>
              <a:t>)?</a:t>
            </a:r>
          </a:p>
          <a:p>
            <a:pPr lvl="0"/>
            <a:endParaRPr lang="en-US" sz="2800" b="1" dirty="0" smtClean="0">
              <a:solidFill>
                <a:srgbClr val="FF0000"/>
              </a:solidFill>
            </a:endParaRPr>
          </a:p>
          <a:p>
            <a:pPr lvl="0" algn="ctr"/>
            <a:r>
              <a:rPr lang="en-US" sz="2800" b="1" dirty="0" smtClean="0">
                <a:solidFill>
                  <a:srgbClr val="FF0000"/>
                </a:solidFill>
              </a:rPr>
              <a:t>100%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79938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3199" y="3849611"/>
            <a:ext cx="2021739" cy="1710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337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37846"/>
            <a:ext cx="9717275" cy="4173416"/>
          </a:xfrm>
        </p:spPr>
        <p:txBody>
          <a:bodyPr/>
          <a:lstStyle/>
          <a:p>
            <a:r>
              <a:rPr lang="en-US" sz="2800" b="1" dirty="0" smtClean="0"/>
              <a:t>T </a:t>
            </a:r>
            <a:r>
              <a:rPr lang="en-US" sz="2800" b="1" dirty="0"/>
              <a:t>= able to roll the tongue	t = unable to roll the tongue</a:t>
            </a:r>
          </a:p>
          <a:p>
            <a:r>
              <a:rPr lang="en-US" sz="2800" dirty="0"/>
              <a:t> </a:t>
            </a:r>
          </a:p>
          <a:p>
            <a:r>
              <a:rPr lang="en-US" sz="2800" b="1" dirty="0"/>
              <a:t>What is the probability that a child will be </a:t>
            </a:r>
            <a:r>
              <a:rPr lang="en-US" sz="2800" b="1" u="sng" dirty="0"/>
              <a:t>able</a:t>
            </a:r>
            <a:r>
              <a:rPr lang="en-US" sz="2800" b="1" dirty="0"/>
              <a:t> to roll her tongue if…</a:t>
            </a:r>
            <a:endParaRPr lang="en-US" sz="2800" dirty="0"/>
          </a:p>
          <a:p>
            <a:pPr lvl="0"/>
            <a:r>
              <a:rPr lang="en-US" b="1" dirty="0" smtClean="0"/>
              <a:t>One </a:t>
            </a:r>
            <a:r>
              <a:rPr lang="en-US" b="1" dirty="0"/>
              <a:t>parent is heterozygous and the other can’t roll their tongue</a:t>
            </a:r>
            <a:r>
              <a:rPr lang="en-US" b="1" dirty="0" smtClean="0"/>
              <a:t>?</a:t>
            </a:r>
            <a:endParaRPr lang="en-US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8584" y="5715000"/>
            <a:ext cx="10972800" cy="1143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872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37846"/>
            <a:ext cx="9670383" cy="4220308"/>
          </a:xfrm>
        </p:spPr>
        <p:txBody>
          <a:bodyPr/>
          <a:lstStyle/>
          <a:p>
            <a:r>
              <a:rPr lang="en-US" sz="2800" b="1" dirty="0" smtClean="0"/>
              <a:t>T </a:t>
            </a:r>
            <a:r>
              <a:rPr lang="en-US" sz="2800" b="1" dirty="0"/>
              <a:t>= able to roll the tongue	t = unable to roll the tongue</a:t>
            </a:r>
          </a:p>
          <a:p>
            <a:r>
              <a:rPr lang="en-US" sz="2800" dirty="0"/>
              <a:t> </a:t>
            </a:r>
          </a:p>
          <a:p>
            <a:r>
              <a:rPr lang="en-US" sz="2800" b="1" dirty="0"/>
              <a:t>What is the probability that a child will be </a:t>
            </a:r>
            <a:r>
              <a:rPr lang="en-US" sz="2800" b="1" u="sng" dirty="0"/>
              <a:t>able</a:t>
            </a:r>
            <a:r>
              <a:rPr lang="en-US" sz="2800" b="1" dirty="0"/>
              <a:t> to roll her tongue if…</a:t>
            </a:r>
            <a:endParaRPr lang="en-US" sz="2800" dirty="0"/>
          </a:p>
          <a:p>
            <a:pPr lvl="0"/>
            <a:r>
              <a:rPr lang="en-US" b="1" dirty="0" smtClean="0"/>
              <a:t>One </a:t>
            </a:r>
            <a:r>
              <a:rPr lang="en-US" b="1" dirty="0"/>
              <a:t>parent is heterozygous 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(</a:t>
            </a:r>
            <a:r>
              <a:rPr lang="en-US" b="1" dirty="0" err="1" smtClean="0">
                <a:solidFill>
                  <a:srgbClr val="FF0000"/>
                </a:solidFill>
              </a:rPr>
              <a:t>Tt</a:t>
            </a:r>
            <a:r>
              <a:rPr lang="en-US" b="1" dirty="0" smtClean="0">
                <a:solidFill>
                  <a:srgbClr val="FF0000"/>
                </a:solidFill>
              </a:rPr>
              <a:t>) </a:t>
            </a:r>
            <a:r>
              <a:rPr lang="en-US" b="1" dirty="0" smtClean="0"/>
              <a:t>and </a:t>
            </a:r>
            <a:r>
              <a:rPr lang="en-US" b="1" dirty="0"/>
              <a:t>the other can’t roll their </a:t>
            </a:r>
            <a:r>
              <a:rPr lang="en-US" b="1" dirty="0" smtClean="0"/>
              <a:t>tongue (</a:t>
            </a:r>
            <a:r>
              <a:rPr lang="en-US" b="1" dirty="0" err="1" smtClean="0">
                <a:solidFill>
                  <a:srgbClr val="FF0000"/>
                </a:solidFill>
              </a:rPr>
              <a:t>tt</a:t>
            </a:r>
            <a:r>
              <a:rPr lang="en-US" b="1" dirty="0" smtClean="0"/>
              <a:t>)?</a:t>
            </a:r>
            <a:endParaRPr lang="en-US" b="1" dirty="0"/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rgbClr val="FF0000"/>
                </a:solidFill>
              </a:rPr>
              <a:t>50%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8584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0905" y="4040808"/>
            <a:ext cx="2106187" cy="1833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276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73722"/>
            <a:ext cx="9623490" cy="4431323"/>
          </a:xfrm>
        </p:spPr>
        <p:txBody>
          <a:bodyPr/>
          <a:lstStyle/>
          <a:p>
            <a:r>
              <a:rPr lang="en-US" sz="2800" b="1" dirty="0" smtClean="0"/>
              <a:t>T </a:t>
            </a:r>
            <a:r>
              <a:rPr lang="en-US" sz="2800" b="1" dirty="0"/>
              <a:t>= able to roll the tongue	t = unable to roll the tongue</a:t>
            </a:r>
          </a:p>
          <a:p>
            <a:r>
              <a:rPr lang="en-US" sz="2800" dirty="0"/>
              <a:t> </a:t>
            </a:r>
          </a:p>
          <a:p>
            <a:r>
              <a:rPr lang="en-US" sz="2800" b="1" dirty="0"/>
              <a:t>What is the probability that a child will be </a:t>
            </a:r>
            <a:r>
              <a:rPr lang="en-US" sz="2800" b="1" u="sng" dirty="0"/>
              <a:t>able</a:t>
            </a:r>
            <a:r>
              <a:rPr lang="en-US" sz="2800" b="1" dirty="0"/>
              <a:t> to roll her tongue if…</a:t>
            </a:r>
            <a:endParaRPr lang="en-US" sz="2800" dirty="0"/>
          </a:p>
          <a:p>
            <a:pPr lvl="0"/>
            <a:r>
              <a:rPr lang="en-US" b="1" dirty="0" smtClean="0"/>
              <a:t>Both parents </a:t>
            </a:r>
            <a:r>
              <a:rPr lang="en-US" b="1" dirty="0"/>
              <a:t>are heterozygous</a:t>
            </a:r>
            <a:r>
              <a:rPr lang="en-US" b="1" dirty="0" smtClean="0"/>
              <a:t>?</a:t>
            </a:r>
            <a:endParaRPr lang="en-US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1252653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03384"/>
            <a:ext cx="9412475" cy="4548553"/>
          </a:xfrm>
        </p:spPr>
        <p:txBody>
          <a:bodyPr/>
          <a:lstStyle/>
          <a:p>
            <a:r>
              <a:rPr lang="en-US" b="1" dirty="0" smtClean="0"/>
              <a:t>T </a:t>
            </a:r>
            <a:r>
              <a:rPr lang="en-US" b="1" dirty="0"/>
              <a:t>= able to roll the tongue	t = unable to roll the tongue</a:t>
            </a:r>
          </a:p>
          <a:p>
            <a:r>
              <a:rPr lang="en-US" dirty="0"/>
              <a:t> </a:t>
            </a:r>
          </a:p>
          <a:p>
            <a:r>
              <a:rPr lang="en-US" b="1" dirty="0"/>
              <a:t>What is the probability that a child will be </a:t>
            </a:r>
            <a:r>
              <a:rPr lang="en-US" b="1" u="sng" dirty="0"/>
              <a:t>able</a:t>
            </a:r>
            <a:r>
              <a:rPr lang="en-US" b="1" dirty="0"/>
              <a:t> to roll her tongue if…</a:t>
            </a:r>
            <a:endParaRPr lang="en-US" dirty="0"/>
          </a:p>
          <a:p>
            <a:pPr lvl="0"/>
            <a:r>
              <a:rPr lang="en-US" b="1" dirty="0"/>
              <a:t>Both parents are heterozygous?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rgbClr val="FF0000"/>
                </a:solidFill>
              </a:rPr>
              <a:t>75 %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0277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3395546"/>
            <a:ext cx="2686050" cy="222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1145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1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30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50277"/>
            <a:ext cx="9529706" cy="4525108"/>
          </a:xfrm>
        </p:spPr>
        <p:txBody>
          <a:bodyPr/>
          <a:lstStyle/>
          <a:p>
            <a:pPr lvl="0"/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79938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8009" y="206297"/>
            <a:ext cx="2686050" cy="222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107259" y="1003610"/>
            <a:ext cx="61108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What is the genotype ratio for the offspring?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701383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90954"/>
            <a:ext cx="9506260" cy="443132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600" dirty="0"/>
              <a:t>What is the genotype ratio for the offspring</a:t>
            </a:r>
            <a:r>
              <a:rPr lang="en-US" sz="3600" dirty="0" smtClean="0"/>
              <a:t>?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 algn="ctr">
              <a:lnSpc>
                <a:spcPct val="150000"/>
              </a:lnSpc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1:2:1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33047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721" y="206297"/>
            <a:ext cx="2686050" cy="222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128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650381" y="726830"/>
            <a:ext cx="10281424" cy="4478215"/>
          </a:xfrm>
        </p:spPr>
        <p:txBody>
          <a:bodyPr/>
          <a:lstStyle/>
          <a:p>
            <a:pPr lvl="0"/>
            <a:r>
              <a:rPr lang="en-US" b="1" dirty="0"/>
              <a:t>A red flower is crossed with a white flower and the resulting offspring are all pink.  What is this an example of?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rgbClr val="0070C0"/>
                </a:solidFill>
              </a:rPr>
              <a:t>Incomplete dominance hybridization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b="1" dirty="0">
                <a:solidFill>
                  <a:srgbClr val="0070C0"/>
                </a:solidFill>
              </a:rPr>
              <a:t>Co-dominance hybridization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rgbClr val="0070C0"/>
                </a:solidFill>
              </a:rPr>
              <a:t>Multiple alleles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rgbClr val="0070C0"/>
                </a:solidFill>
              </a:rPr>
              <a:t>Polygenic 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2031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970436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694985" y="844061"/>
            <a:ext cx="10192215" cy="4776153"/>
          </a:xfrm>
        </p:spPr>
        <p:txBody>
          <a:bodyPr/>
          <a:lstStyle/>
          <a:p>
            <a:pPr lvl="0"/>
            <a:r>
              <a:rPr lang="en-US" b="1" dirty="0"/>
              <a:t>A red flower is crossed with a white flower and the resulting offspring are all pink.  What is this an example of?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u="sng" dirty="0">
                <a:solidFill>
                  <a:srgbClr val="FF0000"/>
                </a:solidFill>
              </a:rPr>
              <a:t>Incomplete dominance hybridization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Co-dominance hybridization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Multiple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alleles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Polygenic </a:t>
            </a: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19200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416000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Category 3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803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97168"/>
            <a:ext cx="9764168" cy="4360985"/>
          </a:xfrm>
        </p:spPr>
        <p:txBody>
          <a:bodyPr/>
          <a:lstStyle/>
          <a:p>
            <a:pPr lvl="0"/>
            <a:r>
              <a:rPr lang="en-US" b="1" dirty="0"/>
              <a:t>A red flower is crossed with a white flower and the resulting offspring are all </a:t>
            </a:r>
            <a:r>
              <a:rPr lang="en-US" b="1" dirty="0" smtClean="0"/>
              <a:t>red and white striped.  </a:t>
            </a:r>
            <a:r>
              <a:rPr lang="en-US" b="1" dirty="0"/>
              <a:t>What is this an example of?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Incomplete dominance hybridization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Co-dominance hybridization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Multiple alleles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Polygenic </a:t>
            </a:r>
          </a:p>
          <a:p>
            <a:pPr marL="514350" indent="-514350">
              <a:buAutoNum type="alphaLcPeriod"/>
            </a:pP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1015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209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97168"/>
            <a:ext cx="9576599" cy="4360985"/>
          </a:xfrm>
        </p:spPr>
        <p:txBody>
          <a:bodyPr/>
          <a:lstStyle/>
          <a:p>
            <a:pPr lvl="0"/>
            <a:r>
              <a:rPr lang="en-US" b="1" dirty="0" smtClean="0"/>
              <a:t>A red flower is crossed with a white flower and the resulting offspring are all red and white striped.  What is this an example of?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Incomplete dominance hybridization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b="1" u="sng" dirty="0" smtClean="0">
                <a:solidFill>
                  <a:srgbClr val="FF0000"/>
                </a:solidFill>
              </a:rPr>
              <a:t>Co-dominance hybridization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Multiple alleles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Polygenic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3385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92369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80" y="461383"/>
            <a:ext cx="9389028" cy="474366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Can an AB type father have an O type child?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44061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111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88571" y="492367"/>
            <a:ext cx="9389029" cy="480646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Can an AB type father have an O type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child?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No, not even if the mother is OO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7570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6839" y="3610557"/>
            <a:ext cx="2168331" cy="175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239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123032" y="820614"/>
            <a:ext cx="9474236" cy="43609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is the difference between what can be determined with blood typing vs. DNA fingerprinting?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7975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848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586154"/>
            <a:ext cx="5778321" cy="4360984"/>
          </a:xfrm>
        </p:spPr>
        <p:txBody>
          <a:bodyPr/>
          <a:lstStyle/>
          <a:p>
            <a:pPr lvl="0" algn="ctr"/>
            <a:r>
              <a:rPr lang="en-US" sz="3600" dirty="0"/>
              <a:t>In a pedigree, what does a darkened circle indicate about the individual</a:t>
            </a:r>
            <a:r>
              <a:rPr lang="en-US" sz="3600" dirty="0" smtClean="0"/>
              <a:t>?</a:t>
            </a:r>
          </a:p>
          <a:p>
            <a:pPr lvl="0" algn="ctr"/>
            <a:endParaRPr lang="en-US" sz="3600" dirty="0"/>
          </a:p>
          <a:p>
            <a:pPr lvl="0" algn="ctr"/>
            <a:r>
              <a:rPr lang="en-US" sz="3600" dirty="0" smtClean="0"/>
              <a:t> </a:t>
            </a:r>
            <a:endParaRPr lang="en-US" sz="3600" dirty="0"/>
          </a:p>
          <a:p>
            <a:pPr lvl="0" algn="ctr">
              <a:lnSpc>
                <a:spcPct val="150000"/>
              </a:lnSpc>
            </a:pP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56493" y="5715000"/>
            <a:ext cx="10972800" cy="1143000"/>
          </a:xfrm>
        </p:spPr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021" y="1937454"/>
            <a:ext cx="3240929" cy="231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163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029248" y="676153"/>
            <a:ext cx="9459367" cy="476335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What is the difference between what can be determined with blood typing vs. DNA fingerprinting?</a:t>
            </a:r>
          </a:p>
          <a:p>
            <a:pPr lvl="0" algn="ctr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Blood typing can eliminate someone, but DNA fingerprinting can identify by matching a suspect/paternity.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3384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018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586154"/>
            <a:ext cx="9389029" cy="4503127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carrier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Is heterozygous but appears normal and does not have the disease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Is homozygous and has the disease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77240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50277"/>
            <a:ext cx="9787613" cy="45720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carrier 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Is heterozygous but appears normal and does not have the disease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Is homozygous and has the disease</a:t>
            </a:r>
          </a:p>
          <a:p>
            <a:pPr marL="514350" indent="-514350">
              <a:buAutoNum type="alphaLcPeriod"/>
            </a:pPr>
            <a:endParaRPr lang="en-US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8585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422655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49922"/>
            <a:ext cx="9529706" cy="435512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is NOT correct?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Mutations in a skin cell can not be inherited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All humans have 23 pair of chromosomes but the 23</a:t>
            </a:r>
            <a:r>
              <a:rPr lang="en-US" b="1" baseline="30000" dirty="0" smtClean="0">
                <a:solidFill>
                  <a:schemeClr val="accent1">
                    <a:lumMod val="75000"/>
                  </a:schemeClr>
                </a:solidFill>
              </a:rPr>
              <a:t>rd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pair in males is XX and in females is XY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Sex-linked traits are on the X chromosome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Restriction enzymes cut DNA which are separated by charge and length by electrophoresis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62708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437208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26832"/>
            <a:ext cx="9623490" cy="440787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Which is NOT correct?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Mutations in a </a:t>
            </a:r>
            <a:r>
              <a:rPr lang="en-US" b="1" u="sng" dirty="0">
                <a:solidFill>
                  <a:schemeClr val="accent1">
                    <a:lumMod val="75000"/>
                  </a:schemeClr>
                </a:solidFill>
              </a:rPr>
              <a:t>skin cell can not be inherited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All humans have 23 pair of chromosomes but the 23</a:t>
            </a:r>
            <a:r>
              <a:rPr lang="en-US" b="1" baseline="30000" dirty="0">
                <a:solidFill>
                  <a:schemeClr val="accent1">
                    <a:lumMod val="75000"/>
                  </a:schemeClr>
                </a:solidFill>
              </a:rPr>
              <a:t>rd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pair in males is </a:t>
            </a:r>
            <a:r>
              <a:rPr lang="en-US" b="1" u="sng" dirty="0">
                <a:solidFill>
                  <a:schemeClr val="accent1">
                    <a:lumMod val="75000"/>
                  </a:schemeClr>
                </a:solidFill>
              </a:rPr>
              <a:t>XX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 XY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and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in females is </a:t>
            </a:r>
            <a:r>
              <a:rPr lang="en-US" b="1" strike="sngStrike" dirty="0" smtClean="0">
                <a:solidFill>
                  <a:schemeClr val="accent1">
                    <a:lumMod val="75000"/>
                  </a:schemeClr>
                </a:solidFill>
              </a:rPr>
              <a:t>XY </a:t>
            </a:r>
            <a:r>
              <a:rPr lang="en-US" sz="3600" b="1" dirty="0" smtClean="0">
                <a:solidFill>
                  <a:srgbClr val="FF0000"/>
                </a:solidFill>
              </a:rPr>
              <a:t>XX</a:t>
            </a:r>
            <a:endParaRPr lang="en-US" sz="3600" b="1" dirty="0">
              <a:solidFill>
                <a:srgbClr val="FF0000"/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chemeClr val="accent1">
                    <a:lumMod val="75000"/>
                  </a:schemeClr>
                </a:solidFill>
              </a:rPr>
              <a:t>Sex-linked traits are on the X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chromosome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chemeClr val="accent1">
                    <a:lumMod val="75000"/>
                  </a:schemeClr>
                </a:solidFill>
              </a:rPr>
              <a:t>Restriction enzymes cut DNA which are separated by charge and length by electrophoresis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8247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123462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Category 4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87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963613"/>
            <a:ext cx="9412475" cy="410075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is the correct order?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Electrophoresis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Restriction enzymes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PCR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Compare crime scene and suspect DNA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1692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918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44062"/>
            <a:ext cx="9435921" cy="433753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What is the correct order?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sz="3600" b="1" u="sng" dirty="0">
                <a:solidFill>
                  <a:srgbClr val="FF0000"/>
                </a:solidFill>
              </a:rPr>
              <a:t>PCR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sz="3600" b="1" u="sng" dirty="0">
                <a:solidFill>
                  <a:srgbClr val="FF0000"/>
                </a:solidFill>
              </a:rPr>
              <a:t>Restriction enzymes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u="sng" dirty="0" smtClean="0">
                <a:solidFill>
                  <a:srgbClr val="FF0000"/>
                </a:solidFill>
              </a:rPr>
              <a:t>Electrophoresis</a:t>
            </a:r>
            <a:endParaRPr lang="en-US" sz="3600" b="1" u="sng" dirty="0">
              <a:solidFill>
                <a:srgbClr val="FF0000"/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u="sng" dirty="0" smtClean="0">
                <a:solidFill>
                  <a:srgbClr val="FF0000"/>
                </a:solidFill>
              </a:rPr>
              <a:t>Compare </a:t>
            </a:r>
            <a:r>
              <a:rPr lang="en-US" sz="3600" b="1" u="sng" dirty="0">
                <a:solidFill>
                  <a:srgbClr val="FF0000"/>
                </a:solidFill>
              </a:rPr>
              <a:t>crime scene and suspect DNA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2540650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14400"/>
            <a:ext cx="9600045" cy="43609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Humans have ___________% of DNA in common, with only the section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V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NTR used to create a DNA fingerprint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35,000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46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0.1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3077313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84738"/>
            <a:ext cx="9670383" cy="412652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Humans have ___________% of DNA in common, with only the section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VNTR used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to create a DNA fingerprint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35,000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46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0.1</a:t>
            </a: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73723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3283693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730166" y="506094"/>
            <a:ext cx="6029567" cy="5158106"/>
          </a:xfrm>
        </p:spPr>
        <p:txBody>
          <a:bodyPr/>
          <a:lstStyle/>
          <a:p>
            <a:pPr lvl="0"/>
            <a:r>
              <a:rPr lang="en-US" dirty="0"/>
              <a:t>In a pedigree, what does a darkened circle indicate about the individual?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 smtClean="0">
                <a:solidFill>
                  <a:srgbClr val="FF0000"/>
                </a:solidFill>
              </a:rPr>
              <a:t>They are a female with the trait</a:t>
            </a:r>
          </a:p>
          <a:p>
            <a:pPr lvl="0">
              <a:lnSpc>
                <a:spcPct val="150000"/>
              </a:lnSpc>
            </a:pPr>
            <a:endParaRPr lang="en-US" b="1" u="sng" dirty="0" smtClean="0">
              <a:solidFill>
                <a:srgbClr val="FF0000"/>
              </a:solidFill>
            </a:endParaRPr>
          </a:p>
          <a:p>
            <a:pPr lvl="0"/>
            <a:r>
              <a:rPr lang="en-US" dirty="0" smtClean="0"/>
              <a:t> </a:t>
            </a:r>
            <a:endParaRPr lang="en-US" b="1" u="sng" dirty="0">
              <a:solidFill>
                <a:srgbClr val="FF0000"/>
              </a:solidFill>
            </a:endParaRPr>
          </a:p>
          <a:p>
            <a:pPr lvl="0">
              <a:lnSpc>
                <a:spcPct val="150000"/>
              </a:lnSpc>
            </a:pPr>
            <a:endParaRPr lang="en-US" b="1" u="sng" dirty="0">
              <a:solidFill>
                <a:srgbClr val="FF0000"/>
              </a:solidFill>
            </a:endParaRPr>
          </a:p>
          <a:p>
            <a:pPr lvl="0"/>
            <a:endParaRPr lang="en-US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56493" y="5715000"/>
            <a:ext cx="10972800" cy="1143000"/>
          </a:xfrm>
        </p:spPr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9733" y="2475191"/>
            <a:ext cx="3240929" cy="231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9171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320800" y="844062"/>
            <a:ext cx="10490200" cy="426719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is not true about DNA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Replication copies DNA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A-T and G-C match up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Its shape is a double helix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All are true about DNA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1016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4246233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346200" y="1031630"/>
            <a:ext cx="10617200" cy="4103077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Which is not true about DNA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Replication copies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DNA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A-T and G-C match up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Its shape is a double helix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rgbClr val="FF0000"/>
                </a:solidFill>
              </a:rPr>
              <a:t>All are true about DNA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262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7660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984738"/>
            <a:ext cx="4025722" cy="400929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Match the Mutations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Point 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Frameshift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Inversion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Translocation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33047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553200" y="1193800"/>
            <a:ext cx="4775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 smtClean="0">
                <a:solidFill>
                  <a:schemeClr val="accent1">
                    <a:lumMod val="50000"/>
                  </a:schemeClr>
                </a:solidFill>
              </a:rPr>
              <a:t>Normal DNA </a:t>
            </a: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  <a:t>– ABC DEF</a:t>
            </a:r>
          </a:p>
          <a:p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</a:p>
          <a:p>
            <a:pPr marL="514350" indent="-514350">
              <a:buAutoNum type="alphaLcPeriod"/>
            </a:pP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  <a:t>AAC DEF</a:t>
            </a:r>
          </a:p>
          <a:p>
            <a:pPr marL="514350" indent="-514350">
              <a:buAutoNum type="alphaLcPeriod"/>
            </a:pP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  <a:t>ABC 123</a:t>
            </a:r>
          </a:p>
          <a:p>
            <a:pPr marL="514350" indent="-514350">
              <a:buAutoNum type="alphaLcPeriod"/>
            </a:pP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  <a:t>ABC FED</a:t>
            </a:r>
          </a:p>
          <a:p>
            <a:pPr marL="514350" indent="-514350">
              <a:buAutoNum type="alphaLcPeriod"/>
            </a:pP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</a:rPr>
              <a:t>AAB CDE F</a:t>
            </a:r>
            <a:endParaRPr lang="en-US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40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67508"/>
            <a:ext cx="9482813" cy="43140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Match the Mutations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Point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- </a:t>
            </a:r>
            <a:r>
              <a:rPr lang="en-US" b="1" dirty="0">
                <a:solidFill>
                  <a:srgbClr val="7030A0"/>
                </a:solidFill>
              </a:rPr>
              <a:t>AAC DEF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Frameshift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- -</a:t>
            </a:r>
            <a:r>
              <a:rPr lang="en-US" b="1" dirty="0" smtClean="0">
                <a:solidFill>
                  <a:srgbClr val="7030A0"/>
                </a:solidFill>
              </a:rPr>
              <a:t>AAB </a:t>
            </a:r>
            <a:r>
              <a:rPr lang="en-US" b="1" dirty="0">
                <a:solidFill>
                  <a:srgbClr val="7030A0"/>
                </a:solidFill>
              </a:rPr>
              <a:t>CDE F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Inversion - </a:t>
            </a:r>
            <a:r>
              <a:rPr lang="en-US" b="1" dirty="0" smtClean="0">
                <a:solidFill>
                  <a:srgbClr val="7030A0"/>
                </a:solidFill>
              </a:rPr>
              <a:t>ABC </a:t>
            </a:r>
            <a:r>
              <a:rPr lang="en-US" b="1" dirty="0">
                <a:solidFill>
                  <a:srgbClr val="7030A0"/>
                </a:solidFill>
              </a:rPr>
              <a:t>FED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Translocation  - </a:t>
            </a:r>
            <a:r>
              <a:rPr lang="en-US" b="1" dirty="0">
                <a:solidFill>
                  <a:srgbClr val="7030A0"/>
                </a:solidFill>
              </a:rPr>
              <a:t>ABC 123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8923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  <p:sp>
        <p:nvSpPr>
          <p:cNvPr id="3" name="Rectangle 2"/>
          <p:cNvSpPr/>
          <p:nvPr/>
        </p:nvSpPr>
        <p:spPr>
          <a:xfrm>
            <a:off x="8331200" y="1651000"/>
            <a:ext cx="32258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u="sng" dirty="0">
                <a:solidFill>
                  <a:srgbClr val="7030A0"/>
                </a:solidFill>
              </a:rPr>
              <a:t>Normal DNA </a:t>
            </a:r>
            <a:r>
              <a:rPr lang="en-US" sz="2800" b="1" dirty="0" smtClean="0">
                <a:solidFill>
                  <a:srgbClr val="7030A0"/>
                </a:solidFill>
              </a:rPr>
              <a:t>–</a:t>
            </a:r>
          </a:p>
          <a:p>
            <a:endParaRPr lang="en-US" sz="2800" b="1" dirty="0">
              <a:solidFill>
                <a:srgbClr val="7030A0"/>
              </a:solidFill>
            </a:endParaRPr>
          </a:p>
          <a:p>
            <a:r>
              <a:rPr lang="en-US" sz="2800" b="1" dirty="0" smtClean="0">
                <a:solidFill>
                  <a:srgbClr val="7030A0"/>
                </a:solidFill>
              </a:rPr>
              <a:t> </a:t>
            </a:r>
            <a:r>
              <a:rPr lang="en-US" sz="2800" b="1" dirty="0">
                <a:solidFill>
                  <a:srgbClr val="7030A0"/>
                </a:solidFill>
              </a:rPr>
              <a:t>ABC DEF</a:t>
            </a:r>
          </a:p>
          <a:p>
            <a:r>
              <a:rPr lang="en-US" sz="2800" b="1" dirty="0">
                <a:solidFill>
                  <a:srgbClr val="7030A0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244610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14400"/>
            <a:ext cx="4025722" cy="42672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Match the following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Cystic Fibrosis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PKU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Tay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-Sachs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Huntingtons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4123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197600" y="1092200"/>
            <a:ext cx="56134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lphaLcPeriod"/>
            </a:pPr>
            <a:r>
              <a:rPr lang="en-US" sz="3200" b="1" dirty="0" smtClean="0">
                <a:solidFill>
                  <a:srgbClr val="7030A0"/>
                </a:solidFill>
              </a:rPr>
              <a:t>Recessive Degenerative nerve disease </a:t>
            </a:r>
          </a:p>
          <a:p>
            <a:pPr marL="514350" indent="-514350">
              <a:buFontTx/>
              <a:buAutoNum type="alphaLcPeriod"/>
            </a:pPr>
            <a:r>
              <a:rPr lang="en-US" sz="3200" b="1" dirty="0" smtClean="0">
                <a:solidFill>
                  <a:srgbClr val="7030A0"/>
                </a:solidFill>
              </a:rPr>
              <a:t>Dominant </a:t>
            </a:r>
            <a:r>
              <a:rPr lang="en-US" sz="3200" b="1" dirty="0">
                <a:solidFill>
                  <a:srgbClr val="7030A0"/>
                </a:solidFill>
              </a:rPr>
              <a:t>Degenerative nerve disease </a:t>
            </a:r>
          </a:p>
          <a:p>
            <a:pPr marL="514350" indent="-514350">
              <a:buAutoNum type="alphaLcPeriod"/>
            </a:pPr>
            <a:r>
              <a:rPr lang="en-US" sz="3200" b="1" dirty="0" smtClean="0">
                <a:solidFill>
                  <a:srgbClr val="7030A0"/>
                </a:solidFill>
              </a:rPr>
              <a:t>Disorder where amino acids cause brain damage</a:t>
            </a:r>
          </a:p>
          <a:p>
            <a:pPr marL="514350" indent="-514350">
              <a:buAutoNum type="alphaLcPeriod"/>
            </a:pPr>
            <a:r>
              <a:rPr lang="en-US" sz="3200" b="1" dirty="0" smtClean="0">
                <a:solidFill>
                  <a:srgbClr val="7030A0"/>
                </a:solidFill>
              </a:rPr>
              <a:t>Disorder causing thick mucous in lungs</a:t>
            </a:r>
          </a:p>
          <a:p>
            <a:pPr marL="514350" indent="-514350">
              <a:buAutoNum type="alphaLcPeriod"/>
            </a:pPr>
            <a:endParaRPr lang="en-US" sz="2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562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473200" y="867508"/>
            <a:ext cx="10109200" cy="4267200"/>
          </a:xfrm>
        </p:spPr>
        <p:txBody>
          <a:bodyPr/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Cystic Fibrosis - </a:t>
            </a:r>
            <a:r>
              <a:rPr lang="en-US" b="1" dirty="0" smtClean="0">
                <a:solidFill>
                  <a:srgbClr val="7030A0"/>
                </a:solidFill>
              </a:rPr>
              <a:t>Disorder </a:t>
            </a:r>
            <a:r>
              <a:rPr lang="en-US" b="1" dirty="0">
                <a:solidFill>
                  <a:srgbClr val="7030A0"/>
                </a:solidFill>
              </a:rPr>
              <a:t>causing thick mucous in lungs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PKU - </a:t>
            </a:r>
            <a:r>
              <a:rPr lang="en-US" b="1" dirty="0">
                <a:solidFill>
                  <a:srgbClr val="7030A0"/>
                </a:solidFill>
              </a:rPr>
              <a:t>Disorder where amino acids cause brain damage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Tay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-Sachs - </a:t>
            </a:r>
            <a:r>
              <a:rPr lang="en-US" b="1" dirty="0">
                <a:solidFill>
                  <a:srgbClr val="7030A0"/>
                </a:solidFill>
              </a:rPr>
              <a:t>Recessive Degenerative nerve disease 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Huntingtons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- </a:t>
            </a:r>
            <a:r>
              <a:rPr lang="en-US" b="1" dirty="0">
                <a:solidFill>
                  <a:srgbClr val="7030A0"/>
                </a:solidFill>
              </a:rPr>
              <a:t>Dominant Degenerative nerve disease 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</p:spTree>
    <p:extLst>
      <p:ext uri="{BB962C8B-B14F-4D97-AF65-F5344CB8AC3E}">
        <p14:creationId xmlns:p14="http://schemas.microsoft.com/office/powerpoint/2010/main" val="46692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Category 5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025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67508"/>
            <a:ext cx="3441522" cy="43140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Match the following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mRNA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tRNA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rRNA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207000" y="1803400"/>
            <a:ext cx="6350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lphaLcPeriod"/>
            </a:pPr>
            <a:r>
              <a:rPr lang="en-US" sz="3200" b="1" dirty="0" smtClean="0">
                <a:solidFill>
                  <a:srgbClr val="7030A0"/>
                </a:solidFill>
              </a:rPr>
              <a:t>Ribosome</a:t>
            </a:r>
          </a:p>
          <a:p>
            <a:pPr marL="514350" indent="-514350">
              <a:buAutoNum type="alphaLcPeriod"/>
            </a:pPr>
            <a:r>
              <a:rPr lang="en-US" sz="3200" b="1" dirty="0" smtClean="0">
                <a:solidFill>
                  <a:srgbClr val="7030A0"/>
                </a:solidFill>
              </a:rPr>
              <a:t>Matches codons to anticodons, producing chains of </a:t>
            </a:r>
            <a:r>
              <a:rPr lang="en-US" sz="3200" b="1" dirty="0" err="1" smtClean="0">
                <a:solidFill>
                  <a:srgbClr val="7030A0"/>
                </a:solidFill>
              </a:rPr>
              <a:t>aminoacids</a:t>
            </a:r>
            <a:r>
              <a:rPr lang="en-US" sz="3200" b="1" dirty="0" smtClean="0">
                <a:solidFill>
                  <a:srgbClr val="7030A0"/>
                </a:solidFill>
              </a:rPr>
              <a:t> which join to form proteins</a:t>
            </a:r>
          </a:p>
          <a:p>
            <a:pPr marL="514350" indent="-514350">
              <a:buAutoNum type="alphaLcPeriod"/>
            </a:pPr>
            <a:r>
              <a:rPr lang="en-US" sz="3200" b="1" dirty="0" smtClean="0">
                <a:solidFill>
                  <a:srgbClr val="7030A0"/>
                </a:solidFill>
              </a:rPr>
              <a:t>DNA  can not leave the nucleus, but this replicated copy can leave the nucleus</a:t>
            </a:r>
            <a:endParaRPr lang="en-US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70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055077"/>
            <a:ext cx="9529706" cy="403273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Match the following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mRNA - </a:t>
            </a:r>
            <a:r>
              <a:rPr lang="en-US" b="1" dirty="0">
                <a:solidFill>
                  <a:srgbClr val="7030A0"/>
                </a:solidFill>
              </a:rPr>
              <a:t>DNA  can not leave the nucleus, but this replicated copy can leave the nucleus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tRNA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- </a:t>
            </a:r>
            <a:r>
              <a:rPr lang="en-US" b="1" dirty="0">
                <a:solidFill>
                  <a:srgbClr val="7030A0"/>
                </a:solidFill>
              </a:rPr>
              <a:t>Matches codons to anticodons, producing chains of </a:t>
            </a:r>
            <a:r>
              <a:rPr lang="en-US" b="1" dirty="0" err="1">
                <a:solidFill>
                  <a:srgbClr val="7030A0"/>
                </a:solidFill>
              </a:rPr>
              <a:t>aminoacids</a:t>
            </a:r>
            <a:endParaRPr lang="en-US" b="1" dirty="0">
              <a:solidFill>
                <a:srgbClr val="7030A0"/>
              </a:solidFill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rRNA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- </a:t>
            </a:r>
            <a:r>
              <a:rPr lang="en-US" b="1" dirty="0">
                <a:solidFill>
                  <a:srgbClr val="7030A0"/>
                </a:solidFill>
              </a:rPr>
              <a:t>Ribosome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62708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31189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67508"/>
            <a:ext cx="9553152" cy="42672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Blood typing is controlled by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Polygenics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Multiple alleles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4462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13827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26831"/>
            <a:ext cx="9693830" cy="4360984"/>
          </a:xfrm>
        </p:spPr>
        <p:txBody>
          <a:bodyPr/>
          <a:lstStyle/>
          <a:p>
            <a:pPr lvl="0"/>
            <a:r>
              <a:rPr lang="en-US" dirty="0"/>
              <a:t>What is a karyotype a picture of and what can it tell about an individual? 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477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2997" y="2996542"/>
            <a:ext cx="2703174" cy="2194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839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67508"/>
            <a:ext cx="9506259" cy="429064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Blood typing is controlled by 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Polygenics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Multiple alleles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7908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38546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984738"/>
            <a:ext cx="9623490" cy="433753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Match</a:t>
            </a:r>
          </a:p>
          <a:p>
            <a:pPr marL="514350" lvl="0" indent="-514350">
              <a:lnSpc>
                <a:spcPct val="150000"/>
              </a:lnSpc>
              <a:buAutoNum type="arabi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Transcription</a:t>
            </a:r>
          </a:p>
          <a:p>
            <a:pPr marL="514350" lvl="0" indent="-514350">
              <a:lnSpc>
                <a:spcPct val="150000"/>
              </a:lnSpc>
              <a:buAutoNum type="arabi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Translation</a:t>
            </a:r>
          </a:p>
          <a:p>
            <a:pPr marL="514350" lvl="0" indent="-514350">
              <a:lnSpc>
                <a:spcPct val="150000"/>
              </a:lnSpc>
              <a:buAutoNum type="arabi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replication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4123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197600" y="1244600"/>
            <a:ext cx="5207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200" b="1" dirty="0" smtClean="0">
                <a:solidFill>
                  <a:srgbClr val="002060"/>
                </a:solidFill>
              </a:rPr>
              <a:t>DNA is copied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200" b="1" dirty="0" smtClean="0">
                <a:solidFill>
                  <a:srgbClr val="002060"/>
                </a:solidFill>
              </a:rPr>
              <a:t>Amino acids are assembled</a:t>
            </a:r>
          </a:p>
          <a:p>
            <a:pPr marL="514350" indent="-514350">
              <a:lnSpc>
                <a:spcPct val="150000"/>
              </a:lnSpc>
              <a:buAutoNum type="alphaLcPeriod"/>
            </a:pPr>
            <a:r>
              <a:rPr lang="en-US" sz="3200" b="1" dirty="0" smtClean="0">
                <a:solidFill>
                  <a:srgbClr val="002060"/>
                </a:solidFill>
              </a:rPr>
              <a:t>A complimentary copy of DNA is produced- mRNA</a:t>
            </a:r>
            <a:endParaRPr lang="en-US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431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74800" y="609600"/>
            <a:ext cx="10265507" cy="49236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Match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rabi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Transcription- makes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m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RNA ;</a:t>
            </a:r>
            <a:r>
              <a:rPr lang="en-US" b="1" dirty="0" smtClean="0">
                <a:solidFill>
                  <a:srgbClr val="002060"/>
                </a:solidFill>
              </a:rPr>
              <a:t>A </a:t>
            </a:r>
            <a:r>
              <a:rPr lang="en-US" b="1" dirty="0">
                <a:solidFill>
                  <a:srgbClr val="002060"/>
                </a:solidFill>
              </a:rPr>
              <a:t>complimentary copy of DNA is produced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rabi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Translation- </a:t>
            </a:r>
            <a:r>
              <a:rPr lang="en-US" b="1" dirty="0" smtClean="0">
                <a:solidFill>
                  <a:srgbClr val="002060"/>
                </a:solidFill>
              </a:rPr>
              <a:t>Amino </a:t>
            </a:r>
            <a:r>
              <a:rPr lang="en-US" b="1" dirty="0">
                <a:solidFill>
                  <a:srgbClr val="002060"/>
                </a:solidFill>
              </a:rPr>
              <a:t>acids are </a:t>
            </a:r>
            <a:r>
              <a:rPr lang="en-US" b="1" dirty="0" smtClean="0">
                <a:solidFill>
                  <a:srgbClr val="002060"/>
                </a:solidFill>
              </a:rPr>
              <a:t>assembled to form proteins</a:t>
            </a:r>
            <a:endParaRPr lang="en-US" b="1" dirty="0">
              <a:solidFill>
                <a:srgbClr val="002060"/>
              </a:solidFill>
            </a:endParaRP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rabi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Replication -</a:t>
            </a:r>
            <a:r>
              <a:rPr lang="en-US" b="1" dirty="0" smtClean="0">
                <a:solidFill>
                  <a:srgbClr val="002060"/>
                </a:solidFill>
              </a:rPr>
              <a:t>DNA </a:t>
            </a:r>
            <a:r>
              <a:rPr lang="en-US" b="1" dirty="0">
                <a:solidFill>
                  <a:srgbClr val="002060"/>
                </a:solidFill>
              </a:rPr>
              <a:t>is </a:t>
            </a:r>
            <a:r>
              <a:rPr lang="en-US" b="1" dirty="0" smtClean="0">
                <a:solidFill>
                  <a:srgbClr val="002060"/>
                </a:solidFill>
              </a:rPr>
              <a:t>copied</a:t>
            </a:r>
            <a:endParaRPr lang="en-US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7569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206079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88572" y="785812"/>
            <a:ext cx="9389028" cy="446612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is not true about DNA?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It is made up of genes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Genes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code 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for proteins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Nucleotides are held together by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strong hydrogen bonds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2401523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00554" y="328246"/>
            <a:ext cx="9753599" cy="52753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Which is not true about DNA?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It 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is made up of genes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>
                <a:solidFill>
                  <a:schemeClr val="accent5">
                    <a:lumMod val="50000"/>
                  </a:schemeClr>
                </a:solidFill>
              </a:rPr>
              <a:t>Genes code for proteins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>
                <a:solidFill>
                  <a:srgbClr val="FF0000"/>
                </a:solidFill>
              </a:rPr>
              <a:t>Nucleotides are held together by </a:t>
            </a:r>
            <a:r>
              <a:rPr lang="en-US" sz="3600" b="1" strike="sngStrike" dirty="0">
                <a:solidFill>
                  <a:srgbClr val="FF0000"/>
                </a:solidFill>
              </a:rPr>
              <a:t>strong</a:t>
            </a:r>
            <a:r>
              <a:rPr lang="en-US" sz="3600" b="1" dirty="0">
                <a:solidFill>
                  <a:srgbClr val="FF0000"/>
                </a:solidFill>
              </a:rPr>
              <a:t> </a:t>
            </a:r>
            <a:r>
              <a:rPr lang="en-US" sz="3600" b="1" dirty="0" smtClean="0">
                <a:solidFill>
                  <a:srgbClr val="FF0000"/>
                </a:solidFill>
              </a:rPr>
              <a:t>weak hydrogen </a:t>
            </a:r>
            <a:r>
              <a:rPr lang="en-US" sz="3600" b="1" dirty="0">
                <a:solidFill>
                  <a:srgbClr val="FF0000"/>
                </a:solidFill>
              </a:rPr>
              <a:t>bonds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44021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539262"/>
            <a:ext cx="9482813" cy="4548553"/>
          </a:xfrm>
        </p:spPr>
        <p:txBody>
          <a:bodyPr/>
          <a:lstStyle/>
          <a:p>
            <a:pPr lvl="0"/>
            <a:r>
              <a:rPr lang="en-US" dirty="0"/>
              <a:t>What type of inheritance pattern?</a:t>
            </a:r>
          </a:p>
          <a:p>
            <a:pPr marL="742950" lvl="0" indent="-742950">
              <a:buAutoNum type="alphaLcPeriod"/>
            </a:pPr>
            <a:r>
              <a:rPr lang="en-US" dirty="0"/>
              <a:t>sex-linked</a:t>
            </a:r>
          </a:p>
          <a:p>
            <a:pPr marL="742950" lvl="0" indent="-742950">
              <a:buAutoNum type="alphaLcPeriod"/>
            </a:pPr>
            <a:r>
              <a:rPr lang="en-US" dirty="0"/>
              <a:t>Dominant</a:t>
            </a:r>
          </a:p>
          <a:p>
            <a:pPr marL="742950" lvl="0" indent="-742950">
              <a:buAutoNum type="alphaLcPeriod"/>
            </a:pPr>
            <a:r>
              <a:rPr lang="en-US" dirty="0"/>
              <a:t>Recessive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257908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021" y="1937454"/>
            <a:ext cx="3240929" cy="231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8699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961292"/>
            <a:ext cx="9600044" cy="4103077"/>
          </a:xfrm>
        </p:spPr>
        <p:txBody>
          <a:bodyPr/>
          <a:lstStyle/>
          <a:p>
            <a:pPr lvl="0"/>
            <a:r>
              <a:rPr lang="en-US" dirty="0" smtClean="0"/>
              <a:t> </a:t>
            </a:r>
          </a:p>
          <a:p>
            <a:pPr lvl="0"/>
            <a:r>
              <a:rPr lang="en-US" dirty="0"/>
              <a:t>What type of inheritance pattern?</a:t>
            </a:r>
          </a:p>
          <a:p>
            <a:pPr marL="742950" lvl="0" indent="-742950">
              <a:buAutoNum type="alphaLcPeriod"/>
            </a:pPr>
            <a:r>
              <a:rPr lang="en-US" dirty="0"/>
              <a:t>sex-linked</a:t>
            </a:r>
          </a:p>
          <a:p>
            <a:pPr marL="742950" lvl="0" indent="-742950">
              <a:buAutoNum type="alphaLcPeriod"/>
            </a:pPr>
            <a:r>
              <a:rPr lang="en-US" dirty="0"/>
              <a:t>Dominant</a:t>
            </a:r>
          </a:p>
          <a:p>
            <a:pPr marL="742950" lvl="0" indent="-742950"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Recessive</a:t>
            </a:r>
          </a:p>
          <a:p>
            <a:pPr lvl="0"/>
            <a:r>
              <a:rPr lang="en-US" b="1" dirty="0">
                <a:solidFill>
                  <a:srgbClr val="00B0F0"/>
                </a:solidFill>
              </a:rPr>
              <a:t>If </a:t>
            </a:r>
            <a:r>
              <a:rPr lang="en-US" b="1" dirty="0" smtClean="0">
                <a:solidFill>
                  <a:srgbClr val="00B0F0"/>
                </a:solidFill>
              </a:rPr>
              <a:t>only one sex has the trait, it tends to </a:t>
            </a:r>
          </a:p>
          <a:p>
            <a:pPr lvl="0"/>
            <a:r>
              <a:rPr lang="en-US" b="1" dirty="0" smtClean="0">
                <a:solidFill>
                  <a:srgbClr val="00B0F0"/>
                </a:solidFill>
              </a:rPr>
              <a:t>Be males because they are located on the X </a:t>
            </a:r>
            <a:r>
              <a:rPr lang="en-US" b="1" dirty="0" err="1" smtClean="0">
                <a:solidFill>
                  <a:srgbClr val="00B0F0"/>
                </a:solidFill>
              </a:rPr>
              <a:t>chromsome</a:t>
            </a:r>
            <a:endParaRPr lang="en-US" b="1" dirty="0" smtClean="0">
              <a:solidFill>
                <a:srgbClr val="00B0F0"/>
              </a:solidFill>
            </a:endParaRPr>
          </a:p>
          <a:p>
            <a:pPr lvl="0"/>
            <a:r>
              <a:rPr lang="en-US" b="1" u="sng" dirty="0" smtClean="0">
                <a:solidFill>
                  <a:srgbClr val="FF0000"/>
                </a:solidFill>
              </a:rPr>
              <a:t>So – Sex-linked would be males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97170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621" y="777785"/>
            <a:ext cx="3240929" cy="231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524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www.youtube.com/watch?v=EA0qxhR2oOk</a:t>
            </a:r>
            <a:endParaRPr lang="en-US" dirty="0" smtClean="0"/>
          </a:p>
          <a:p>
            <a:r>
              <a:rPr lang="en-US" dirty="0" err="1" smtClean="0"/>
              <a:t>Chromomosomes</a:t>
            </a:r>
            <a:r>
              <a:rPr lang="en-US" dirty="0" smtClean="0"/>
              <a:t> stick together in Anaphase II and causes the wrong number of chromosomes in </a:t>
            </a:r>
            <a:r>
              <a:rPr lang="en-US" smtClean="0"/>
              <a:t>new cells.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NONDISJUNCTION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059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20615"/>
            <a:ext cx="6832141" cy="85206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400" b="1" dirty="0"/>
              <a:t>What is a karyotype a picture of and what can it tell about an individual? 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7569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4496" y="0"/>
            <a:ext cx="3247504" cy="2636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494264" y="2705004"/>
            <a:ext cx="992458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u="sng" dirty="0">
                <a:solidFill>
                  <a:srgbClr val="FF0000"/>
                </a:solidFill>
              </a:rPr>
              <a:t>A picture of an organisms DNA, lined up in pairs. </a:t>
            </a:r>
          </a:p>
          <a:p>
            <a:pPr marL="457200" lvl="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u="sng" dirty="0">
                <a:solidFill>
                  <a:srgbClr val="FF0000"/>
                </a:solidFill>
              </a:rPr>
              <a:t>It can indicate diseases caused by nondisjunction like Down’s Syndrome.(Trisomy 21) or </a:t>
            </a:r>
            <a:r>
              <a:rPr lang="en-US" sz="2400" b="1" u="sng" dirty="0" err="1">
                <a:solidFill>
                  <a:srgbClr val="FF0000"/>
                </a:solidFill>
              </a:rPr>
              <a:t>Klinefelter</a:t>
            </a:r>
            <a:r>
              <a:rPr lang="en-US" sz="2400" b="1" u="sng" dirty="0">
                <a:solidFill>
                  <a:srgbClr val="FF0000"/>
                </a:solidFill>
              </a:rPr>
              <a:t> syndrome (XXY</a:t>
            </a:r>
            <a:r>
              <a:rPr lang="en-US" sz="2400" b="1" u="sng" dirty="0" smtClean="0">
                <a:solidFill>
                  <a:srgbClr val="FF0000"/>
                </a:solidFill>
              </a:rPr>
              <a:t>) is a male</a:t>
            </a:r>
            <a:endParaRPr lang="en-US" sz="2400" b="1" u="sng" dirty="0">
              <a:solidFill>
                <a:srgbClr val="FF0000"/>
              </a:solidFill>
            </a:endParaRPr>
          </a:p>
          <a:p>
            <a:pPr marL="457200" lvl="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u="sng" dirty="0">
                <a:solidFill>
                  <a:srgbClr val="FF0000"/>
                </a:solidFill>
              </a:rPr>
              <a:t>If XX it is female, XY is a male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en-US" sz="2400" b="1" u="sng" dirty="0">
                <a:solidFill>
                  <a:srgbClr val="FF0000"/>
                </a:solidFill>
              </a:rPr>
              <a:t>the wrong number of chromosomes  are present  </a:t>
            </a:r>
            <a:endParaRPr lang="en-US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75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962614" y="1955800"/>
            <a:ext cx="6520986" cy="3671847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Match the following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Cloning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Desired DNA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Recombinant DNA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Plasmid</a:t>
            </a: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0"/>
            <a:ext cx="5943600" cy="195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0928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8246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sp>
        <p:nvSpPr>
          <p:cNvPr id="5" name="Text Placeholder 7"/>
          <p:cNvSpPr txBox="1">
            <a:spLocks/>
          </p:cNvSpPr>
          <p:nvPr/>
        </p:nvSpPr>
        <p:spPr>
          <a:xfrm>
            <a:off x="2051824" y="1047143"/>
            <a:ext cx="6101576" cy="45805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3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Matched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US" b="1" u="sng" dirty="0" smtClean="0">
                <a:solidFill>
                  <a:srgbClr val="FF0000"/>
                </a:solidFill>
              </a:rPr>
              <a:t>Desired DNA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US" b="1" u="sng" dirty="0" smtClean="0">
                <a:solidFill>
                  <a:srgbClr val="FF0000"/>
                </a:solidFill>
              </a:rPr>
              <a:t>Plasmid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US" b="1" u="sng" dirty="0" smtClean="0">
                <a:solidFill>
                  <a:srgbClr val="FF0000"/>
                </a:solidFill>
              </a:rPr>
              <a:t>Recombinant DNA</a:t>
            </a:r>
          </a:p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Cell </a:t>
            </a:r>
            <a:r>
              <a:rPr lang="en-US" b="1" u="sng" dirty="0" smtClean="0">
                <a:solidFill>
                  <a:srgbClr val="FF0000"/>
                </a:solidFill>
              </a:rPr>
              <a:t>with recombinant DNA added</a:t>
            </a:r>
          </a:p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D. Cloning</a:t>
            </a:r>
            <a:endParaRPr lang="en-US" b="1" u="sng" dirty="0" smtClean="0">
              <a:solidFill>
                <a:srgbClr val="FF0000"/>
              </a:solidFill>
            </a:endParaRPr>
          </a:p>
          <a:p>
            <a:pPr marL="514350" indent="-514350">
              <a:buFont typeface="Arial" pitchFamily="34" charset="0"/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39700"/>
            <a:ext cx="5943600" cy="195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061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16278" y="1676400"/>
            <a:ext cx="9811060" cy="419686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Y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ou cross a heterozygous tall, Homozygous green (D) with a heterozygous tall, homozygous yellow (R).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are the genotypes of the parents?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Fill in the chart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What are the genotype/phenotype ratios?</a:t>
            </a: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15815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5460" y="131026"/>
            <a:ext cx="2961967" cy="1545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20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63151B4-AA19-4907-9168-9B66268D5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1394</Words>
  <Application>Microsoft Office PowerPoint</Application>
  <PresentationFormat>Custom</PresentationFormat>
  <Paragraphs>365</Paragraphs>
  <Slides>57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58" baseType="lpstr">
      <vt:lpstr>Office Theme</vt:lpstr>
      <vt:lpstr>PowerPoint Presentation</vt:lpstr>
      <vt:lpstr>Category 1 questions follow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2 questions follow</vt:lpstr>
      <vt:lpstr>Category 2</vt:lpstr>
      <vt:lpstr>Category 2</vt:lpstr>
      <vt:lpstr>PowerPoint Presentation</vt:lpstr>
      <vt:lpstr>Category 2</vt:lpstr>
      <vt:lpstr>Category 2</vt:lpstr>
      <vt:lpstr>Category 2</vt:lpstr>
      <vt:lpstr>Category 2</vt:lpstr>
      <vt:lpstr>Category 2</vt:lpstr>
      <vt:lpstr>Category 2</vt:lpstr>
      <vt:lpstr>Category 2</vt:lpstr>
      <vt:lpstr>Category 3 questions follow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4 questions follow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5 questions follow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NONDISJUNCTION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2013-12-02T01:28:01Z</dcterms:created>
  <dcterms:modified xsi:type="dcterms:W3CDTF">2014-05-08T02:29:10Z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TC040012069991</vt:lpwstr>
  </property>
</Properties>
</file>